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689" r:id="rId2"/>
    <p:sldId id="690" r:id="rId3"/>
    <p:sldId id="694" r:id="rId4"/>
    <p:sldId id="691" r:id="rId5"/>
    <p:sldId id="692" r:id="rId6"/>
    <p:sldId id="714" r:id="rId7"/>
    <p:sldId id="693" r:id="rId8"/>
    <p:sldId id="703" r:id="rId9"/>
    <p:sldId id="704" r:id="rId10"/>
    <p:sldId id="708" r:id="rId11"/>
    <p:sldId id="713" r:id="rId12"/>
    <p:sldId id="696" r:id="rId13"/>
    <p:sldId id="706" r:id="rId14"/>
    <p:sldId id="712" r:id="rId15"/>
    <p:sldId id="698" r:id="rId16"/>
    <p:sldId id="699" r:id="rId17"/>
    <p:sldId id="707" r:id="rId18"/>
    <p:sldId id="709" r:id="rId19"/>
    <p:sldId id="711" r:id="rId20"/>
    <p:sldId id="258" r:id="rId21"/>
    <p:sldId id="262" r:id="rId22"/>
    <p:sldId id="265" r:id="rId23"/>
    <p:sldId id="261" r:id="rId24"/>
    <p:sldId id="259" r:id="rId25"/>
    <p:sldId id="260" r:id="rId26"/>
    <p:sldId id="263" r:id="rId27"/>
    <p:sldId id="264" r:id="rId28"/>
    <p:sldId id="716" r:id="rId29"/>
    <p:sldId id="717" r:id="rId30"/>
    <p:sldId id="715" r:id="rId31"/>
    <p:sldId id="718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Raleway" pitchFamily="2" charset="77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A24DA0-D382-41A1-B7C8-A62789C9147A}">
  <a:tblStyle styleId="{EBA24DA0-D382-41A1-B7C8-A62789C914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5833"/>
  </p:normalViewPr>
  <p:slideViewPr>
    <p:cSldViewPr snapToGrid="0">
      <p:cViewPr varScale="1">
        <p:scale>
          <a:sx n="117" d="100"/>
          <a:sy n="117" d="100"/>
        </p:scale>
        <p:origin x="176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91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9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7D2B0-1D53-8DA0-08C1-CD1678811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3354E-6222-DAC1-947D-85BF40A83A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749BBD-A094-C631-D644-369E1EAB2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57D06-3CBE-9C39-BE55-16D8883A3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4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8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39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39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5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57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50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14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4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0.7% reach 100MM ARR, 13% reach 10MM ARR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39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4064b1f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4064b1f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4064b1f0a_0_1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a4064b1f0a_0_1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5d8c0024b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5d8c0024b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4064b1f0a_0_1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4064b1f0a_0_1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4064b1f0a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4064b1f0a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4064b1f0a_0_1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4064b1f0a_0_1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5d8c0024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5d8c0024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5d8c0024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5d8c0024b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CF4A7-1FBC-E3E8-1117-65E64510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1B4F5A-3672-F6AF-E47F-57A2BA272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794BC-A90D-31C3-D2E2-F80B72C5B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A4745-03A6-2414-0B54-DFCC099F9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46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21549-0D8D-4727-F4F7-23816318B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0EA319-FC84-6A01-857F-7417E486F6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2E90AD-5E6C-73D2-24E7-16003250E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E4F4C-BBDD-D512-DCB9-AD99FE76F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13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88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E91CE-9C56-D4FA-D541-6B3BEB76D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83EFF-2C7F-4767-4FFB-BD9B52108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A6D206-EB49-DF5D-7589-3473530B3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0D93A-C913-C1A7-6DF8-B436960490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49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2955-C40F-597C-63FF-C12BD1483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C4C79-0814-85DD-4BB5-218A54BBE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989E-4559-EB5F-DE9E-7DECF9933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F8ABE-5F02-CA05-2577-2A1B268D2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2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41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6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50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6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3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2F897C-871E-2043-8B6C-E662241E62E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39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B4A0E1-44C2-9C47-8A71-A96A558A67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769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E07FDF-9554-D34A-8983-9DAF306B7D8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171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are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7300" y="477371"/>
            <a:ext cx="6743700" cy="742950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en-US" sz="900" dirty="0">
                <a:latin typeface="Times New Roman" charset="0"/>
                <a:cs typeface="Times New Roman" charset="0"/>
              </a:rPr>
            </a:br>
            <a:br>
              <a:rPr lang="en-US" sz="900" dirty="0">
                <a:latin typeface="Times New Roman" charset="0"/>
                <a:cs typeface="Times New Roman" charset="0"/>
              </a:rPr>
            </a:br>
            <a:br>
              <a:rPr lang="en-US" sz="900" dirty="0">
                <a:latin typeface="Times New Roman" charset="0"/>
                <a:cs typeface="Times New Roman" charset="0"/>
              </a:rPr>
            </a:br>
            <a:br>
              <a:rPr lang="en-US" sz="675" u="sng" dirty="0">
                <a:solidFill>
                  <a:srgbClr val="0033CC"/>
                </a:solidFill>
                <a:latin typeface="Arial" charset="0"/>
                <a:cs typeface="Arial" charset="0"/>
              </a:rPr>
            </a:br>
            <a:r>
              <a:rPr lang="en-US" sz="3600" dirty="0">
                <a:solidFill>
                  <a:srgbClr val="0033CC"/>
                </a:solidFill>
                <a:latin typeface="Arial" charset="0"/>
                <a:cs typeface="Arial" charset="0"/>
              </a:rPr>
              <a:t>Scaling to $100MM!</a:t>
            </a:r>
            <a:br>
              <a:rPr lang="en-US" sz="2400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</a:br>
            <a:br>
              <a:rPr lang="en-US" sz="2400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</a:br>
            <a:r>
              <a:rPr lang="en-US" sz="2100" dirty="0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</a:rPr>
              <a:t>L</a:t>
            </a:r>
            <a:r>
              <a:rPr lang="en-US" sz="2100" dirty="0">
                <a:solidFill>
                  <a:srgbClr val="0033CC"/>
                </a:solidFill>
                <a:latin typeface="Arial" charset="0"/>
                <a:cs typeface="Arial" charset="0"/>
              </a:rPr>
              <a:t>essons from 150 successful founders</a:t>
            </a:r>
            <a:endParaRPr lang="en-US" sz="1500" dirty="0">
              <a:latin typeface="Arial" charset="0"/>
              <a:cs typeface="Arial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00200" y="3000375"/>
            <a:ext cx="5943600" cy="1771650"/>
          </a:xfrm>
        </p:spPr>
        <p:txBody>
          <a:bodyPr/>
          <a:lstStyle/>
          <a:p>
            <a:pPr eaLnBrk="1" hangingPunct="1"/>
            <a:endParaRPr lang="en-US" sz="2100" b="1" dirty="0">
              <a:latin typeface="Times New Roman" charset="0"/>
              <a:cs typeface="Times New Roman" charset="0"/>
            </a:endParaRPr>
          </a:p>
          <a:p>
            <a:pPr eaLnBrk="1" hangingPunct="1"/>
            <a:r>
              <a:rPr lang="en-US" sz="2100" b="1" dirty="0">
                <a:latin typeface="Arial" charset="0"/>
                <a:cs typeface="Arial" charset="0"/>
              </a:rPr>
              <a:t>Imran Sayeed</a:t>
            </a:r>
          </a:p>
          <a:p>
            <a:pPr eaLnBrk="1" hangingPunct="1"/>
            <a:r>
              <a:rPr lang="en-US" sz="1500" b="1" dirty="0">
                <a:latin typeface="Arial" charset="0"/>
                <a:cs typeface="Arial" charset="0"/>
              </a:rPr>
              <a:t>MIT Sloan School of Management</a:t>
            </a:r>
          </a:p>
          <a:p>
            <a:pPr eaLnBrk="1" hangingPunct="1"/>
            <a:r>
              <a:rPr lang="en-US" sz="1500" b="1" dirty="0" err="1">
                <a:solidFill>
                  <a:srgbClr val="0033CC"/>
                </a:solidFill>
                <a:latin typeface="Arial" charset="0"/>
                <a:cs typeface="Arial" charset="0"/>
              </a:rPr>
              <a:t>isayeed@mit.edu</a:t>
            </a:r>
            <a:endParaRPr lang="en-US" sz="1500" b="1" dirty="0">
              <a:solidFill>
                <a:srgbClr val="000099"/>
              </a:solidFill>
              <a:latin typeface="Arial" charset="0"/>
              <a:cs typeface="Arial" charset="0"/>
            </a:endParaRPr>
          </a:p>
          <a:p>
            <a:pPr eaLnBrk="1" hangingPunct="1"/>
            <a:endParaRPr lang="en-US" sz="1050" dirty="0">
              <a:solidFill>
                <a:srgbClr val="000099"/>
              </a:solidFill>
              <a:latin typeface="Times New Roman" charset="0"/>
              <a:cs typeface="Times New Roman" charset="0"/>
            </a:endParaRPr>
          </a:p>
        </p:txBody>
      </p:sp>
      <p:pic>
        <p:nvPicPr>
          <p:cNvPr id="307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4400550"/>
            <a:ext cx="130373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Founding Years: Fundraising and VCs: Optimize for partners not valuation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Great investors and the entrepreneurs they back should feel like they’re part of the same team 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Great investors realize they’re not making strategic decisions, it’s the team’s decision, and they’re either backing them or not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Investors have helped with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Brand &amp; Marketing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Key hires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Partnerships, M&amp;A</a:t>
            </a: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Bad investors have hindered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Growth (not allowing investments by board, replacing founders)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Profitability (growing too fast)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A company’s ability to reach its full potential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10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943202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6C759-A2D5-A3DB-FEFD-A87731780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9EC1BC05-B95C-0118-7CA2-8ABA9609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Founding Years: Fundraising &amp; VCs: Tips for </a:t>
            </a:r>
            <a:r>
              <a:rPr lang="en-US" sz="2400" i="1" dirty="0">
                <a:latin typeface="Arial" charset="0"/>
                <a:cs typeface="Arial" charset="0"/>
              </a:rPr>
              <a:t>first time </a:t>
            </a:r>
            <a:r>
              <a:rPr lang="en-US" sz="2400" dirty="0">
                <a:latin typeface="Arial" charset="0"/>
                <a:cs typeface="Arial" charset="0"/>
              </a:rPr>
              <a:t>CEOs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C433D265-F4C7-521B-DA1A-60ECCF788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770759"/>
            <a:ext cx="6743700" cy="4114800"/>
          </a:xfrm>
        </p:spPr>
        <p:txBody>
          <a:bodyPr>
            <a:normAutofit/>
          </a:bodyPr>
          <a:lstStyle/>
          <a:p>
            <a:endParaRPr lang="en-US" sz="1350" dirty="0">
              <a:latin typeface="+mn-lt"/>
              <a:cs typeface="Arial" charset="0"/>
            </a:endParaRPr>
          </a:p>
          <a:p>
            <a:pPr fontAlgn="base"/>
            <a:r>
              <a:rPr lang="en-US" sz="1350" dirty="0">
                <a:latin typeface="+mn-lt"/>
              </a:rPr>
              <a:t>Don’t be intimidated by high-powered VCs on your Board. </a:t>
            </a:r>
            <a:r>
              <a:rPr lang="en-US" sz="1350" b="1" dirty="0">
                <a:latin typeface="+mn-lt"/>
              </a:rPr>
              <a:t>YOU</a:t>
            </a:r>
            <a:r>
              <a:rPr lang="en-US" sz="1350" dirty="0">
                <a:latin typeface="+mn-lt"/>
              </a:rPr>
              <a:t> are still in charge!</a:t>
            </a:r>
          </a:p>
          <a:p>
            <a:pPr fontAlgn="base"/>
            <a:r>
              <a:rPr lang="en-US" sz="1350" dirty="0">
                <a:latin typeface="+mn-lt"/>
              </a:rPr>
              <a:t>Not everything the VCs say is gospel. </a:t>
            </a:r>
            <a:r>
              <a:rPr lang="en-US" sz="1350" b="1" dirty="0">
                <a:latin typeface="+mn-lt"/>
              </a:rPr>
              <a:t>YOU</a:t>
            </a:r>
            <a:r>
              <a:rPr lang="en-US" sz="1350" dirty="0">
                <a:latin typeface="+mn-lt"/>
              </a:rPr>
              <a:t> still know your business best!</a:t>
            </a:r>
          </a:p>
          <a:p>
            <a:pPr fontAlgn="base"/>
            <a:r>
              <a:rPr lang="en-US" sz="1350" dirty="0">
                <a:latin typeface="+mn-lt"/>
              </a:rPr>
              <a:t>Put pressure on the VCs to deliver on </a:t>
            </a:r>
            <a:r>
              <a:rPr lang="en-US" sz="1350" i="1" dirty="0">
                <a:latin typeface="+mn-lt"/>
              </a:rPr>
              <a:t>their</a:t>
            </a:r>
            <a:r>
              <a:rPr lang="en-US" sz="1350" dirty="0">
                <a:latin typeface="+mn-lt"/>
              </a:rPr>
              <a:t> promises to you!</a:t>
            </a:r>
          </a:p>
          <a:p>
            <a:pPr fontAlgn="base"/>
            <a:r>
              <a:rPr lang="en-US" sz="1350" dirty="0">
                <a:latin typeface="+mn-lt"/>
              </a:rPr>
              <a:t>Forming the Board</a:t>
            </a:r>
          </a:p>
          <a:p>
            <a:pPr lvl="1" fontAlgn="base"/>
            <a:r>
              <a:rPr lang="en-US" sz="1200" dirty="0">
                <a:latin typeface="+mn-lt"/>
              </a:rPr>
              <a:t>Need a credible supporter on the Board. </a:t>
            </a:r>
          </a:p>
          <a:p>
            <a:pPr lvl="1" fontAlgn="base"/>
            <a:r>
              <a:rPr lang="en-US" sz="1200" dirty="0">
                <a:latin typeface="+mn-lt"/>
              </a:rPr>
              <a:t>Beware of investor(s) goals/likely priorities before accepting funding and certainly before admitting her/him to the Board.</a:t>
            </a:r>
          </a:p>
          <a:p>
            <a:pPr lvl="1" fontAlgn="base"/>
            <a:r>
              <a:rPr lang="en-US" sz="1200" dirty="0">
                <a:latin typeface="+mn-lt"/>
              </a:rPr>
              <a:t>Not all co-founders need to be on the Board.</a:t>
            </a:r>
          </a:p>
          <a:p>
            <a:pPr lvl="1" fontAlgn="base"/>
            <a:r>
              <a:rPr lang="en-US" sz="1200" dirty="0">
                <a:latin typeface="+mn-lt"/>
              </a:rPr>
              <a:t>Retain capable, trustworthy lawyer and be sure that they attend all Board meetings. </a:t>
            </a:r>
          </a:p>
          <a:p>
            <a:pPr fontAlgn="base"/>
            <a:r>
              <a:rPr lang="en-US" sz="1350" dirty="0">
                <a:latin typeface="+mn-lt"/>
              </a:rPr>
              <a:t>Managing the Board:</a:t>
            </a:r>
          </a:p>
          <a:p>
            <a:pPr lvl="1" fontAlgn="base"/>
            <a:r>
              <a:rPr lang="en-US" sz="1200" dirty="0">
                <a:latin typeface="+mn-lt"/>
              </a:rPr>
              <a:t>Hold regularly scheduled Board meetings</a:t>
            </a:r>
          </a:p>
          <a:p>
            <a:pPr lvl="1" fontAlgn="base"/>
            <a:r>
              <a:rPr lang="en-US" sz="1200" dirty="0">
                <a:latin typeface="+mn-lt"/>
              </a:rPr>
              <a:t>Personally call every Board member ~one week before every meeting to synopsize the agenda content</a:t>
            </a:r>
            <a:r>
              <a:rPr lang="en-US" sz="1200" i="1" dirty="0">
                <a:latin typeface="+mn-lt"/>
              </a:rPr>
              <a:t>s, especially</a:t>
            </a:r>
            <a:r>
              <a:rPr lang="en-US" sz="1200" dirty="0">
                <a:latin typeface="+mn-lt"/>
              </a:rPr>
              <a:t> to discuss any anticipated issues.</a:t>
            </a:r>
          </a:p>
          <a:p>
            <a:pPr lvl="1" fontAlgn="base"/>
            <a:r>
              <a:rPr lang="en-US" sz="1200" dirty="0">
                <a:latin typeface="+mn-lt"/>
              </a:rPr>
              <a:t>Listen carefully to all Board members and respect that their opinions are at least worthy of consideration</a:t>
            </a:r>
          </a:p>
          <a:p>
            <a:pPr marL="596900" lvl="1" indent="0" fontAlgn="base">
              <a:buNone/>
            </a:pPr>
            <a:endParaRPr lang="en-US" sz="950" dirty="0">
              <a:latin typeface="+mn-lt"/>
            </a:endParaRPr>
          </a:p>
          <a:p>
            <a:endParaRPr lang="en-US" sz="1350" dirty="0">
              <a:latin typeface="+mn-lt"/>
              <a:cs typeface="Arial" charset="0"/>
            </a:endParaRP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04BD6203-73C5-19C4-8CC7-E0B7A1D4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11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136842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Market Entry &amp; Early Growth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r>
              <a:rPr lang="en-US" sz="1350" dirty="0">
                <a:latin typeface="Arial" charset="0"/>
                <a:cs typeface="Arial" charset="0"/>
              </a:rPr>
              <a:t>Top Obstacles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GTM Challenges (2x)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Managing Early growth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Pivoting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12</a:t>
            </a:fld>
            <a:endParaRPr lang="en-US" sz="10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5E1BE-9213-7748-9C32-4F8949BAE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59" y="1745933"/>
            <a:ext cx="5250656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436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Common GTM challenges that inhibit scaling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“If it </a:t>
            </a:r>
            <a:r>
              <a:rPr lang="en-US" sz="1350" dirty="0" err="1">
                <a:latin typeface="Arial" charset="0"/>
                <a:cs typeface="Arial" charset="0"/>
              </a:rPr>
              <a:t>ain’t</a:t>
            </a:r>
            <a:r>
              <a:rPr lang="en-US" sz="1350" dirty="0">
                <a:latin typeface="Arial" charset="0"/>
                <a:cs typeface="Arial" charset="0"/>
              </a:rPr>
              <a:t> broke, don’t fix it” mentality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Setting up partnerships the right way </a:t>
            </a: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Hiring the right sales leaders and creating the right sales process</a:t>
            </a:r>
          </a:p>
          <a:p>
            <a:pPr marL="342900" lvl="1" indent="0">
              <a:buNone/>
            </a:pPr>
            <a:endParaRPr lang="en-US" sz="120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Pricing changes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13</a:t>
            </a:fld>
            <a:endParaRPr lang="en-US" sz="105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Ineffective Execution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Often the founder/CEO can be the cause of this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Doesn’t delegate decision making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Changes directions too often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Doesn’t follow process</a:t>
            </a: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Hiring too many “big company” execs can also slow down execution with hierarchies, endless meetings and rigidity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Culture really starts to pay dividends at this stage 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14</a:t>
            </a:fld>
            <a:endParaRPr lang="en-US" sz="105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Growth to $100MM+ 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r>
              <a:rPr lang="en-US" sz="1350" dirty="0">
                <a:latin typeface="Arial" charset="0"/>
                <a:cs typeface="Arial" charset="0"/>
              </a:rPr>
              <a:t>Top Obstacles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Managing late stage growth (2x)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Pivoting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Board Dynamics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15</a:t>
            </a:fld>
            <a:endParaRPr lang="en-US" sz="10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0BCC7-85E9-7A43-92C7-4868A228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813182"/>
            <a:ext cx="5753100" cy="321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422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Growth to 100MM+: GTM Challenges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r>
              <a:rPr lang="en-US" sz="1350" dirty="0">
                <a:latin typeface="Arial" charset="0"/>
                <a:cs typeface="Arial" charset="0"/>
              </a:rPr>
              <a:t>Incumbents playbook: Copy, Bundle, Kill! – how to counter that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Creating a  scalable GTM engine and managing CAC</a:t>
            </a: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Expanding product line and increasing price -&gt; Increased ARPA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Moving from Product to Platform ?</a:t>
            </a:r>
            <a:endParaRPr lang="en-US" sz="1200" dirty="0">
              <a:latin typeface="Arial" charset="0"/>
              <a:cs typeface="Arial" charset="0"/>
            </a:endParaRP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16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61993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7512728" cy="571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All Stages: Hiring/Growing/Replacing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687030"/>
            <a:ext cx="6743700" cy="41148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fontAlgn="base"/>
            <a:r>
              <a:rPr lang="en-US" sz="1500" dirty="0">
                <a:latin typeface="+mn-lt"/>
              </a:rPr>
              <a:t>Types of people to hire: A-players</a:t>
            </a:r>
          </a:p>
          <a:p>
            <a:pPr lvl="1" fontAlgn="base"/>
            <a:r>
              <a:rPr lang="en-US" sz="1300" dirty="0">
                <a:latin typeface="+mn-lt"/>
              </a:rPr>
              <a:t>Ability</a:t>
            </a:r>
          </a:p>
          <a:p>
            <a:pPr lvl="1" fontAlgn="base"/>
            <a:r>
              <a:rPr lang="en-US" sz="1300" dirty="0">
                <a:latin typeface="+mn-lt"/>
              </a:rPr>
              <a:t>Aptitude</a:t>
            </a:r>
          </a:p>
          <a:p>
            <a:pPr lvl="1" fontAlgn="base"/>
            <a:r>
              <a:rPr lang="en-US" sz="1300" dirty="0">
                <a:latin typeface="+mn-lt"/>
              </a:rPr>
              <a:t>Attitude</a:t>
            </a:r>
          </a:p>
          <a:p>
            <a:pPr marL="596900" lvl="1" indent="0" fontAlgn="base">
              <a:buNone/>
            </a:pPr>
            <a:endParaRPr lang="en-US" sz="1300" dirty="0">
              <a:latin typeface="+mn-lt"/>
            </a:endParaRPr>
          </a:p>
          <a:p>
            <a:r>
              <a:rPr lang="en-US" sz="1500" dirty="0">
                <a:latin typeface="+mn-lt"/>
              </a:rPr>
              <a:t>How do you attract them to your startup ?</a:t>
            </a:r>
          </a:p>
          <a:p>
            <a:pPr lvl="1" fontAlgn="base"/>
            <a:r>
              <a:rPr lang="en-US" sz="1300" dirty="0">
                <a:latin typeface="+mn-lt"/>
              </a:rPr>
              <a:t>Well articulated and compelling vision - Mission-driven is even better</a:t>
            </a:r>
          </a:p>
          <a:p>
            <a:pPr lvl="1" fontAlgn="base"/>
            <a:r>
              <a:rPr lang="en-US" sz="1300" dirty="0">
                <a:latin typeface="+mn-lt"/>
              </a:rPr>
              <a:t>Hire for </a:t>
            </a:r>
            <a:r>
              <a:rPr lang="en-US" sz="1300" i="1" dirty="0">
                <a:latin typeface="+mn-lt"/>
              </a:rPr>
              <a:t>potential</a:t>
            </a:r>
            <a:endParaRPr lang="en-US" sz="1300" dirty="0">
              <a:latin typeface="+mn-lt"/>
            </a:endParaRPr>
          </a:p>
          <a:p>
            <a:pPr lvl="1" fontAlgn="base"/>
            <a:r>
              <a:rPr lang="en-US" sz="1300" dirty="0">
                <a:latin typeface="+mn-lt"/>
              </a:rPr>
              <a:t>Prominent investors or board members can help</a:t>
            </a:r>
          </a:p>
          <a:p>
            <a:pPr lvl="1" fontAlgn="base"/>
            <a:r>
              <a:rPr lang="en-US" sz="1300" dirty="0">
                <a:latin typeface="+mn-lt"/>
              </a:rPr>
              <a:t>Only give equity to those who value it </a:t>
            </a:r>
          </a:p>
          <a:p>
            <a:pPr marL="0" indent="0">
              <a:buNone/>
            </a:pPr>
            <a:r>
              <a:rPr lang="en-US" sz="1350" dirty="0">
                <a:latin typeface="+mn-lt"/>
                <a:cs typeface="Arial" charset="0"/>
              </a:rPr>
              <a:t> </a:t>
            </a:r>
          </a:p>
          <a:p>
            <a:r>
              <a:rPr lang="en-US" sz="1500" dirty="0">
                <a:latin typeface="+mn-lt"/>
                <a:cs typeface="Arial" charset="0"/>
              </a:rPr>
              <a:t>Tips for hiring and developing people </a:t>
            </a:r>
          </a:p>
          <a:p>
            <a:pPr lvl="1"/>
            <a:r>
              <a:rPr lang="en-US" sz="1300" dirty="0">
                <a:latin typeface="+mn-lt"/>
                <a:cs typeface="Arial" charset="0"/>
              </a:rPr>
              <a:t>Retired Sr execs in a part time role can be great coaches for leadership team</a:t>
            </a:r>
          </a:p>
          <a:p>
            <a:pPr lvl="1"/>
            <a:r>
              <a:rPr lang="en-US" sz="1300" dirty="0">
                <a:latin typeface="+mn-lt"/>
                <a:cs typeface="Arial" charset="0"/>
              </a:rPr>
              <a:t>Meet top leaders at other companies to establish a baseline for key roles </a:t>
            </a:r>
          </a:p>
          <a:p>
            <a:pPr marL="342900" lvl="1" indent="0">
              <a:buNone/>
            </a:pPr>
            <a:endParaRPr lang="en-US" sz="1050" dirty="0">
              <a:latin typeface="+mn-lt"/>
              <a:cs typeface="Arial" charset="0"/>
            </a:endParaRPr>
          </a:p>
          <a:p>
            <a:r>
              <a:rPr lang="en-US" sz="1500" dirty="0">
                <a:latin typeface="+mn-lt"/>
                <a:cs typeface="Arial" charset="0"/>
              </a:rPr>
              <a:t>Tips for replacing people</a:t>
            </a:r>
          </a:p>
          <a:p>
            <a:pPr lvl="1"/>
            <a:r>
              <a:rPr lang="en-US" sz="1300" dirty="0">
                <a:latin typeface="+mn-lt"/>
                <a:cs typeface="Arial" charset="0"/>
              </a:rPr>
              <a:t>Provide step back opportunities </a:t>
            </a:r>
            <a:r>
              <a:rPr lang="en-US" sz="1300" dirty="0" err="1">
                <a:latin typeface="+mn-lt"/>
                <a:cs typeface="Arial" charset="0"/>
              </a:rPr>
              <a:t>esp</a:t>
            </a:r>
            <a:r>
              <a:rPr lang="en-US" sz="1300" dirty="0">
                <a:latin typeface="+mn-lt"/>
                <a:cs typeface="Arial" charset="0"/>
              </a:rPr>
              <a:t> for technical people </a:t>
            </a:r>
          </a:p>
          <a:p>
            <a:pPr lvl="1"/>
            <a:r>
              <a:rPr lang="en-US" sz="1300" dirty="0">
                <a:latin typeface="+mn-lt"/>
                <a:cs typeface="Arial" charset="0"/>
              </a:rPr>
              <a:t>VCs and Board members can help </a:t>
            </a:r>
            <a:r>
              <a:rPr lang="en-US" sz="1300" dirty="0" err="1">
                <a:latin typeface="+mn-lt"/>
                <a:cs typeface="Arial" charset="0"/>
              </a:rPr>
              <a:t>esp</a:t>
            </a:r>
            <a:r>
              <a:rPr lang="en-US" sz="1300" dirty="0">
                <a:latin typeface="+mn-lt"/>
                <a:cs typeface="Arial" charset="0"/>
              </a:rPr>
              <a:t> with co-founders </a:t>
            </a:r>
          </a:p>
          <a:p>
            <a:pPr marL="596900" lvl="1" indent="0">
              <a:buNone/>
            </a:pPr>
            <a:endParaRPr lang="en-US" sz="1300" dirty="0">
              <a:latin typeface="+mn-lt"/>
              <a:cs typeface="Arial" charset="0"/>
            </a:endParaRPr>
          </a:p>
          <a:p>
            <a:r>
              <a:rPr lang="en-US" sz="1600" dirty="0">
                <a:latin typeface="Arial" charset="0"/>
                <a:cs typeface="Arial" charset="0"/>
              </a:rPr>
              <a:t>I’m super qualified for my job – 2 years ago! </a:t>
            </a:r>
          </a:p>
          <a:p>
            <a:pPr marL="596900" lvl="1" indent="0">
              <a:buNone/>
            </a:pPr>
            <a:endParaRPr lang="en-US" sz="1300" dirty="0">
              <a:latin typeface="+mn-lt"/>
              <a:cs typeface="Arial" charset="0"/>
            </a:endParaRP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17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566759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All Stages: Be prepared to pivot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Need to be done for the right reason</a:t>
            </a: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Often harder than a new startup</a:t>
            </a: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Needs incredible support from investors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Needs a strong leader to execute</a:t>
            </a:r>
          </a:p>
          <a:p>
            <a:pPr marL="0" indent="0">
              <a:buNone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18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87434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All Stages: Culture is the operating system of the company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67559"/>
            <a:ext cx="67437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More than just a placard or something you take a CBT course on!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Have to make it </a:t>
            </a:r>
            <a:r>
              <a:rPr lang="en-US" sz="1350" i="1" dirty="0">
                <a:latin typeface="Arial" charset="0"/>
                <a:cs typeface="Arial" charset="0"/>
              </a:rPr>
              <a:t>REAL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Strategic decisions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New hires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Existing team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Leaders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Organization and Governance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Some winning cultural characteristics found in sustainable unicorns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Sense of urgency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Customer centricity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Creative problem solving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Accountability at every level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Rollup your sleeves attitude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Collaborative/team-oriented </a:t>
            </a: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Culture also changes as you grow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Challenge is to keep the best parts while adding more structure and process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19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91519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Impetus for our research 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pPr marL="11430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How many companies founded in the last 10 years reached $100MM ARR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$10MM ARR</a:t>
            </a:r>
          </a:p>
          <a:p>
            <a:pPr lvl="1"/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Why does it matter ?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Have an industry-wide impact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Help develop the entrepreneurial ecosystem in the region (Angels, Next gen entrepreneurs, M&amp;A, role models </a:t>
            </a:r>
            <a:r>
              <a:rPr lang="en-US" sz="1050" dirty="0" err="1">
                <a:latin typeface="Arial" charset="0"/>
                <a:cs typeface="Arial" charset="0"/>
              </a:rPr>
              <a:t>etc</a:t>
            </a:r>
            <a:r>
              <a:rPr lang="en-US" sz="1050" dirty="0">
                <a:latin typeface="Arial" charset="0"/>
                <a:cs typeface="Arial" charset="0"/>
              </a:rPr>
              <a:t>)</a:t>
            </a:r>
          </a:p>
          <a:p>
            <a:pPr lvl="1"/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Why did we develop a new course on this topic ?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Lots of courses focused on early stage, none on growth to $100MM+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Strong need expressed by students and alums with existing or previous startups </a:t>
            </a:r>
            <a:endParaRPr lang="en-US" sz="750" dirty="0">
              <a:latin typeface="Arial" charset="0"/>
              <a:cs typeface="Arial" charset="0"/>
            </a:endParaRP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Limited academic research on challenges of growth to $100MM+ and successful approaches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pPr lvl="1"/>
            <a:endParaRPr lang="en-US" sz="1200" dirty="0">
              <a:latin typeface="Arial" charset="0"/>
              <a:cs typeface="Arial" charset="0"/>
            </a:endParaRP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2</a:t>
            </a:fld>
            <a:endParaRPr lang="en-US" sz="105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03300" y="259175"/>
            <a:ext cx="30381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 Qi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Domeyard, LP</a:t>
            </a:r>
            <a:endParaRPr sz="2000"/>
          </a:p>
        </p:txBody>
      </p:sp>
      <p:cxnSp>
        <p:nvCxnSpPr>
          <p:cNvPr id="85" name="Google Shape;85;p15"/>
          <p:cNvCxnSpPr/>
          <p:nvPr/>
        </p:nvCxnSpPr>
        <p:spPr>
          <a:xfrm>
            <a:off x="303300" y="4887400"/>
            <a:ext cx="58785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5"/>
          <p:cNvCxnSpPr/>
          <p:nvPr/>
        </p:nvCxnSpPr>
        <p:spPr>
          <a:xfrm>
            <a:off x="303300" y="1153000"/>
            <a:ext cx="58188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5"/>
          <p:cNvSpPr txBox="1"/>
          <p:nvPr/>
        </p:nvSpPr>
        <p:spPr>
          <a:xfrm>
            <a:off x="417675" y="1203475"/>
            <a:ext cx="56208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 a 22-year old about to graduate from MIT, how does one go about starting a hedge fund? What credentials and how much money do you need?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do you answer this VC question: Who do you guys think you are, to be trying to do something that so many other older and more experienced teams have failed at?</a:t>
            </a:r>
            <a:endParaRPr sz="1250">
              <a:solidFill>
                <a:schemeClr val="dk2"/>
              </a:solidFill>
              <a:highlight>
                <a:srgbClr val="F2F2F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6527474" y="375100"/>
            <a:ext cx="21744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Founding and Fundraising</a:t>
            </a:r>
            <a:endParaRPr sz="1200"/>
          </a:p>
        </p:txBody>
      </p:sp>
      <p:sp>
        <p:nvSpPr>
          <p:cNvPr id="89" name="Google Shape;89;p15"/>
          <p:cNvSpPr txBox="1"/>
          <p:nvPr/>
        </p:nvSpPr>
        <p:spPr>
          <a:xfrm>
            <a:off x="417675" y="3043150"/>
            <a:ext cx="5441700" cy="17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Resilience, determination, and ultimately luck favoring you if you overcome the fear of rejection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Gender/age/race biases always exist but a professional attitude and striking a balance between being nice and authoritative help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Courage, networking, community support, and a supportive professional network are keys to success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00" y="1424175"/>
            <a:ext cx="1942675" cy="291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03300" y="259175"/>
            <a:ext cx="30381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Kamal Quadir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bKash</a:t>
            </a:r>
            <a:endParaRPr sz="2000"/>
          </a:p>
        </p:txBody>
      </p:sp>
      <p:cxnSp>
        <p:nvCxnSpPr>
          <p:cNvPr id="129" name="Google Shape;129;p19"/>
          <p:cNvCxnSpPr/>
          <p:nvPr/>
        </p:nvCxnSpPr>
        <p:spPr>
          <a:xfrm>
            <a:off x="303300" y="4887400"/>
            <a:ext cx="58785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9"/>
          <p:cNvCxnSpPr/>
          <p:nvPr/>
        </p:nvCxnSpPr>
        <p:spPr>
          <a:xfrm>
            <a:off x="303300" y="1153000"/>
            <a:ext cx="58188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9"/>
          <p:cNvSpPr txBox="1"/>
          <p:nvPr/>
        </p:nvSpPr>
        <p:spPr>
          <a:xfrm>
            <a:off x="417675" y="12034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bKash needed Telco support to offer financial services but the Telcos themselves want to offer those services.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Even if bKash partnered with a Telco, how can it ensure the quality of service?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could balance of power settle between big and small companies?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6527474" y="375100"/>
            <a:ext cx="21744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Partners</a:t>
            </a:r>
            <a:endParaRPr sz="1200"/>
          </a:p>
        </p:txBody>
      </p:sp>
      <p:sp>
        <p:nvSpPr>
          <p:cNvPr id="133" name="Google Shape;133;p19"/>
          <p:cNvSpPr txBox="1"/>
          <p:nvPr/>
        </p:nvSpPr>
        <p:spPr>
          <a:xfrm>
            <a:off x="417675" y="31846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Bridge cultural gaps between a startup and a partner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Find “gate openers” rather than “gatekeepers”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Giving a significant part of your company to get your dream closer to reality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Power is always exercised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5100" y="1710075"/>
            <a:ext cx="3106774" cy="19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03300" y="259175"/>
            <a:ext cx="30381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Noor Sweid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Global Ventures</a:t>
            </a:r>
            <a:endParaRPr sz="2000"/>
          </a:p>
        </p:txBody>
      </p:sp>
      <p:cxnSp>
        <p:nvCxnSpPr>
          <p:cNvPr id="162" name="Google Shape;162;p22"/>
          <p:cNvCxnSpPr/>
          <p:nvPr/>
        </p:nvCxnSpPr>
        <p:spPr>
          <a:xfrm>
            <a:off x="303300" y="4887400"/>
            <a:ext cx="58785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303300" y="1153000"/>
            <a:ext cx="58188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22"/>
          <p:cNvSpPr txBox="1"/>
          <p:nvPr/>
        </p:nvSpPr>
        <p:spPr>
          <a:xfrm>
            <a:off x="417675" y="1203475"/>
            <a:ext cx="55527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 a first-time female fund manager, Noor set out to build a VC firm investing in MENA startups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do you build credibility from scratch while navigating gender bias and unfavorable LP mindset?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do you get LPs in US and Europe interested in MENA startups?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Should she bring a male co-GP on board?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6527474" y="375100"/>
            <a:ext cx="21744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Building a Venture Capital Firm</a:t>
            </a:r>
            <a:endParaRPr sz="1200"/>
          </a:p>
        </p:txBody>
      </p:sp>
      <p:sp>
        <p:nvSpPr>
          <p:cNvPr id="166" name="Google Shape;166;p22"/>
          <p:cNvSpPr txBox="1"/>
          <p:nvPr/>
        </p:nvSpPr>
        <p:spPr>
          <a:xfrm>
            <a:off x="417675" y="31846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Research and data to build confidence in you and the fund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Focus on governance (what are the best practices and do better)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Harness FOMO when it’s in your favor.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Build Processes that outlast you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625" y="1492425"/>
            <a:ext cx="2350250" cy="27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03300" y="259175"/>
            <a:ext cx="30381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Robin Chase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Zipcar</a:t>
            </a:r>
            <a:endParaRPr sz="2000"/>
          </a:p>
        </p:txBody>
      </p:sp>
      <p:cxnSp>
        <p:nvCxnSpPr>
          <p:cNvPr id="118" name="Google Shape;118;p18"/>
          <p:cNvCxnSpPr/>
          <p:nvPr/>
        </p:nvCxnSpPr>
        <p:spPr>
          <a:xfrm>
            <a:off x="303300" y="4887400"/>
            <a:ext cx="58785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8"/>
          <p:cNvCxnSpPr/>
          <p:nvPr/>
        </p:nvCxnSpPr>
        <p:spPr>
          <a:xfrm>
            <a:off x="303300" y="1153000"/>
            <a:ext cx="58188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8"/>
          <p:cNvSpPr txBox="1"/>
          <p:nvPr/>
        </p:nvSpPr>
        <p:spPr>
          <a:xfrm>
            <a:off x="417675" y="12034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Zipcar had a 5 member board (2 founders + 2 investors + 1 independent) and they asked Robin to fire her co-founder.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Despite strong growth, Robin was unable to raise a bridge round and add new board members. The board then fired her.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could she have built a more supportive board?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6527474" y="375100"/>
            <a:ext cx="21744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Boards </a:t>
            </a:r>
            <a:endParaRPr sz="1200"/>
          </a:p>
        </p:txBody>
      </p:sp>
      <p:sp>
        <p:nvSpPr>
          <p:cNvPr id="122" name="Google Shape;122;p18"/>
          <p:cNvSpPr txBox="1"/>
          <p:nvPr/>
        </p:nvSpPr>
        <p:spPr>
          <a:xfrm>
            <a:off x="417675" y="31846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Choosing investors aligned with your vision and goals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Success is not just about metrics - it’s also about mutual trust with employees, investors, partners, and customers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Trauma of being fired from “your” company is not easy to overcome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239" y="1965175"/>
            <a:ext cx="2842637" cy="15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03300" y="259175"/>
            <a:ext cx="30381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Donna Levin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care.com</a:t>
            </a:r>
            <a:endParaRPr sz="2000"/>
          </a:p>
        </p:txBody>
      </p:sp>
      <p:cxnSp>
        <p:nvCxnSpPr>
          <p:cNvPr id="96" name="Google Shape;96;p16"/>
          <p:cNvCxnSpPr/>
          <p:nvPr/>
        </p:nvCxnSpPr>
        <p:spPr>
          <a:xfrm>
            <a:off x="303300" y="4887400"/>
            <a:ext cx="58785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6"/>
          <p:cNvCxnSpPr/>
          <p:nvPr/>
        </p:nvCxnSpPr>
        <p:spPr>
          <a:xfrm>
            <a:off x="303300" y="1153000"/>
            <a:ext cx="58188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6"/>
          <p:cNvSpPr txBox="1"/>
          <p:nvPr/>
        </p:nvSpPr>
        <p:spPr>
          <a:xfrm>
            <a:off x="417675" y="12034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 experienced, well-funded team launched </a:t>
            </a: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care.com</a:t>
            </a: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after careful market testing and validating assumptions. Yet, the launch was a disaster.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Then the finger pointing began and many in the C-Suite were at each other's throats.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do you move forward?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527474" y="375100"/>
            <a:ext cx="21744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Product Market Fit</a:t>
            </a:r>
            <a:endParaRPr sz="1200"/>
          </a:p>
        </p:txBody>
      </p:sp>
      <p:sp>
        <p:nvSpPr>
          <p:cNvPr id="100" name="Google Shape;100;p16"/>
          <p:cNvSpPr txBox="1"/>
          <p:nvPr/>
        </p:nvSpPr>
        <p:spPr>
          <a:xfrm>
            <a:off x="417675" y="31846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There is no silver bullet - “test, test, test” and iterate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Securing early adopters is not the same as ascertaining Product/Market fit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much someone is committed to the mission becomes clear only in moments of crisis.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4050" y="1738000"/>
            <a:ext cx="2241250" cy="22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303300" y="259175"/>
            <a:ext cx="30381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Drew Houston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Dropbox</a:t>
            </a:r>
            <a:endParaRPr sz="2000"/>
          </a:p>
        </p:txBody>
      </p:sp>
      <p:cxnSp>
        <p:nvCxnSpPr>
          <p:cNvPr id="107" name="Google Shape;107;p17"/>
          <p:cNvCxnSpPr/>
          <p:nvPr/>
        </p:nvCxnSpPr>
        <p:spPr>
          <a:xfrm>
            <a:off x="303300" y="4887400"/>
            <a:ext cx="58785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7"/>
          <p:cNvCxnSpPr/>
          <p:nvPr/>
        </p:nvCxnSpPr>
        <p:spPr>
          <a:xfrm>
            <a:off x="303300" y="1153000"/>
            <a:ext cx="58188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/>
          <p:nvPr/>
        </p:nvSpPr>
        <p:spPr>
          <a:xfrm>
            <a:off x="417675" y="12034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do you stay viable in the face of crushing competition from Google/Apple/Microsoft when they give away your core product for free?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aspects of Dropbox strategy should be ditched?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the playbook for dealing with competition from incumbents?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527474" y="375100"/>
            <a:ext cx="21744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Late Stage Go To Market</a:t>
            </a:r>
            <a:endParaRPr sz="1200"/>
          </a:p>
        </p:txBody>
      </p:sp>
      <p:sp>
        <p:nvSpPr>
          <p:cNvPr id="111" name="Google Shape;111;p17"/>
          <p:cNvSpPr txBox="1"/>
          <p:nvPr/>
        </p:nvSpPr>
        <p:spPr>
          <a:xfrm>
            <a:off x="417675" y="31846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business are we in, who are our customers, what job are they hiring us to do?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Disciplined M&amp;A - focus on the core business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Growth mindset - personal growth vs company growth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329" y="1861025"/>
            <a:ext cx="2875571" cy="19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03300" y="259175"/>
            <a:ext cx="30381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 Fredette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Toast</a:t>
            </a:r>
            <a:endParaRPr sz="2000"/>
          </a:p>
        </p:txBody>
      </p:sp>
      <p:cxnSp>
        <p:nvCxnSpPr>
          <p:cNvPr id="140" name="Google Shape;140;p20"/>
          <p:cNvCxnSpPr/>
          <p:nvPr/>
        </p:nvCxnSpPr>
        <p:spPr>
          <a:xfrm>
            <a:off x="303300" y="4887400"/>
            <a:ext cx="58785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20"/>
          <p:cNvCxnSpPr/>
          <p:nvPr/>
        </p:nvCxnSpPr>
        <p:spPr>
          <a:xfrm>
            <a:off x="303300" y="1153000"/>
            <a:ext cx="58188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0"/>
          <p:cNvSpPr txBox="1"/>
          <p:nvPr/>
        </p:nvSpPr>
        <p:spPr>
          <a:xfrm>
            <a:off x="417675" y="1203475"/>
            <a:ext cx="52950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Toast had a strategic imperative to grow quickly and raised $765M in the 2 years before Covid-19 hit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Restaurant revenues dropped &gt;75% and Toast was burning cash unsustainably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should Toast navigate the crisis? What do you communicate to your customers, employees, board?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6527474" y="375100"/>
            <a:ext cx="21744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Dealing with a crisis</a:t>
            </a:r>
            <a:endParaRPr sz="1200"/>
          </a:p>
        </p:txBody>
      </p:sp>
      <p:sp>
        <p:nvSpPr>
          <p:cNvPr id="144" name="Google Shape;144;p20"/>
          <p:cNvSpPr txBox="1"/>
          <p:nvPr/>
        </p:nvSpPr>
        <p:spPr>
          <a:xfrm>
            <a:off x="417675" y="3184675"/>
            <a:ext cx="50157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Don’t lose focus on customers - lending to keep them alive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Rapidly pivot to building new products (“takeouts”)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Culture, culture, culture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1000" y="1552676"/>
            <a:ext cx="2430876" cy="243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03300" y="259175"/>
            <a:ext cx="3038100" cy="77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Noubar Afeyan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Moderna</a:t>
            </a:r>
            <a:endParaRPr sz="2000"/>
          </a:p>
        </p:txBody>
      </p:sp>
      <p:cxnSp>
        <p:nvCxnSpPr>
          <p:cNvPr id="151" name="Google Shape;151;p21"/>
          <p:cNvCxnSpPr/>
          <p:nvPr/>
        </p:nvCxnSpPr>
        <p:spPr>
          <a:xfrm>
            <a:off x="303300" y="4887400"/>
            <a:ext cx="5878500" cy="1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303300" y="1153000"/>
            <a:ext cx="5818800" cy="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1"/>
          <p:cNvSpPr txBox="1"/>
          <p:nvPr/>
        </p:nvSpPr>
        <p:spPr>
          <a:xfrm>
            <a:off x="417675" y="1203475"/>
            <a:ext cx="54561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Moderna was a 9 year old biotech company by early 2020. They had many mRNA vaccines including cancer vaccines in trials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As Covid’s global impact became clearer, what role should Moderna play? Should they find a Pfizer? Should Moderna participate in Operation Warp Speed?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do you govern the company under extreme uncertainty, turbulence, and pandemic shutdown regime?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6527474" y="375100"/>
            <a:ext cx="2174400" cy="3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Hypergrowth</a:t>
            </a:r>
            <a:endParaRPr sz="1200"/>
          </a:p>
        </p:txBody>
      </p:sp>
      <p:sp>
        <p:nvSpPr>
          <p:cNvPr id="155" name="Google Shape;155;p21"/>
          <p:cNvSpPr txBox="1"/>
          <p:nvPr/>
        </p:nvSpPr>
        <p:spPr>
          <a:xfrm>
            <a:off x="417675" y="3184675"/>
            <a:ext cx="4809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Uncertainty vs Risk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Collaborate with everyone who’s aligned with the mission without giving up control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Don’t sacrifice your principles for the sake of expediency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300" y="1691587"/>
            <a:ext cx="2447575" cy="24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5FF52-524A-E710-38B0-191AA3EC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73AF6443-2D3B-7068-8D56-5E3041BE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Emerging Market Dynamics: Access 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1C36A753-7ED7-40C7-3AB1-5E3D1E963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800100"/>
            <a:ext cx="67437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Access to a Market 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Is the local or regional market big enough ? 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Is it mature enough ? </a:t>
            </a:r>
          </a:p>
          <a:p>
            <a:pPr marL="596900" lvl="1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Access to Capital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Are there enough equity investors ? (Angels, VCs, PE </a:t>
            </a:r>
            <a:r>
              <a:rPr lang="en-US" sz="1200" dirty="0" err="1">
                <a:latin typeface="Arial" charset="0"/>
                <a:cs typeface="Arial" charset="0"/>
              </a:rPr>
              <a:t>etc</a:t>
            </a:r>
            <a:r>
              <a:rPr lang="en-US" sz="1200" dirty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Do they understand Venture capital or are they Vulture Capital ?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Do founders have the right expectations ?</a:t>
            </a:r>
            <a:endParaRPr lang="en-US" sz="950" i="1" dirty="0">
              <a:latin typeface="Arial" charset="0"/>
              <a:cs typeface="Arial" charset="0"/>
            </a:endParaRPr>
          </a:p>
          <a:p>
            <a:pPr marL="11430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Access to Talent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Can you find co-founders, CTOs, CHROs, CPOs </a:t>
            </a:r>
            <a:r>
              <a:rPr lang="en-US" sz="1200" dirty="0" err="1">
                <a:latin typeface="Arial" charset="0"/>
                <a:cs typeface="Arial" charset="0"/>
              </a:rPr>
              <a:t>etc</a:t>
            </a:r>
            <a:r>
              <a:rPr lang="en-US" sz="1200" dirty="0">
                <a:latin typeface="Arial" charset="0"/>
                <a:cs typeface="Arial" charset="0"/>
              </a:rPr>
              <a:t> ?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Can you find talented technologists, digital marketing experts </a:t>
            </a:r>
            <a:r>
              <a:rPr lang="en-US" sz="1200" dirty="0" err="1">
                <a:latin typeface="Arial" charset="0"/>
                <a:cs typeface="Arial" charset="0"/>
              </a:rPr>
              <a:t>etc</a:t>
            </a:r>
            <a:r>
              <a:rPr lang="en-US" sz="1200" dirty="0">
                <a:latin typeface="Arial" charset="0"/>
                <a:cs typeface="Arial" charset="0"/>
              </a:rPr>
              <a:t> ?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Can you find relevant advisors and board members ?</a:t>
            </a:r>
          </a:p>
          <a:p>
            <a:pPr marL="596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Access to Exits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How active is the M&amp;A ecosystem in your country/region ?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What’s the mindset about selling ?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What other forms of exists are available ?</a:t>
            </a:r>
          </a:p>
          <a:p>
            <a:pPr marL="596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3102C5C4-BB8F-D7E2-ED57-D199B2AC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28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6003874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4493F-2D1A-E1FD-4D13-6833C27CF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C1CDF470-1578-E478-C2B9-931FE195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One Solution to Access: Global Startups  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96C0856B-36BD-A3D6-7230-C1C13A96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800100"/>
            <a:ext cx="67437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Products and services are developed and sold not locally but </a:t>
            </a:r>
            <a:r>
              <a:rPr lang="en-US" sz="1350" i="1" dirty="0">
                <a:latin typeface="Arial" charset="0"/>
                <a:cs typeface="Arial" charset="0"/>
              </a:rPr>
              <a:t>globally 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Huge market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Can raise capital in the US or other favorable location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Can hire globally 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Can exit globally </a:t>
            </a:r>
          </a:p>
          <a:p>
            <a:pPr marL="596900" lvl="1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Challenges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Your product/service has to be competitive and differentiated globally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How do you sell in markets far from you ?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How do you recruit outside </a:t>
            </a:r>
            <a:r>
              <a:rPr lang="en-US" sz="1200" dirty="0" err="1">
                <a:latin typeface="Arial" charset="0"/>
                <a:cs typeface="Arial" charset="0"/>
              </a:rPr>
              <a:t>ur</a:t>
            </a:r>
            <a:r>
              <a:rPr lang="en-US" sz="1200" dirty="0">
                <a:latin typeface="Arial" charset="0"/>
                <a:cs typeface="Arial" charset="0"/>
              </a:rPr>
              <a:t> regions when no one knows you ?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How much more costs do you </a:t>
            </a:r>
            <a:r>
              <a:rPr lang="en-US" sz="1200" dirty="0" err="1">
                <a:latin typeface="Arial" charset="0"/>
                <a:cs typeface="Arial" charset="0"/>
              </a:rPr>
              <a:t>incure</a:t>
            </a:r>
            <a:r>
              <a:rPr lang="en-US" sz="1200" dirty="0">
                <a:latin typeface="Arial" charset="0"/>
                <a:cs typeface="Arial" charset="0"/>
              </a:rPr>
              <a:t> hiring, selling and setting up </a:t>
            </a:r>
            <a:r>
              <a:rPr lang="en-US" sz="1200" dirty="0" err="1">
                <a:latin typeface="Arial" charset="0"/>
                <a:cs typeface="Arial" charset="0"/>
              </a:rPr>
              <a:t>infrastucture</a:t>
            </a:r>
            <a:r>
              <a:rPr lang="en-US" sz="1200" dirty="0">
                <a:latin typeface="Arial" charset="0"/>
                <a:cs typeface="Arial" charset="0"/>
              </a:rPr>
              <a:t> globally ?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Does your team have a </a:t>
            </a:r>
            <a:r>
              <a:rPr lang="en-US" sz="1200" i="1" dirty="0">
                <a:latin typeface="Arial" charset="0"/>
                <a:cs typeface="Arial" charset="0"/>
              </a:rPr>
              <a:t>Global </a:t>
            </a:r>
            <a:r>
              <a:rPr lang="en-US" sz="1200" dirty="0">
                <a:latin typeface="Arial" charset="0"/>
                <a:cs typeface="Arial" charset="0"/>
              </a:rPr>
              <a:t>mindset ?</a:t>
            </a:r>
            <a:endParaRPr lang="en-US" sz="1300" dirty="0">
              <a:latin typeface="Arial" charset="0"/>
              <a:cs typeface="Arial" charset="0"/>
            </a:endParaRPr>
          </a:p>
          <a:p>
            <a:pPr marL="11430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596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F09FD160-2453-6835-4AE8-51B2A037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29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51846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Our Approach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r>
              <a:rPr lang="en-US" sz="1350" dirty="0">
                <a:latin typeface="Arial" charset="0"/>
                <a:cs typeface="Arial" charset="0"/>
              </a:rPr>
              <a:t>Instructors’ experience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Surveyed 150 MIT Alums who had created unicorns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Diversity of industries: Blackrock, </a:t>
            </a:r>
            <a:r>
              <a:rPr lang="en-US" sz="1050" dirty="0" err="1">
                <a:latin typeface="Arial" charset="0"/>
                <a:cs typeface="Arial" charset="0"/>
              </a:rPr>
              <a:t>Hubspot</a:t>
            </a:r>
            <a:r>
              <a:rPr lang="en-US" sz="1050" dirty="0">
                <a:latin typeface="Arial" charset="0"/>
                <a:cs typeface="Arial" charset="0"/>
              </a:rPr>
              <a:t>, </a:t>
            </a:r>
            <a:r>
              <a:rPr lang="en-US" sz="1050" dirty="0" err="1">
                <a:latin typeface="Arial" charset="0"/>
                <a:cs typeface="Arial" charset="0"/>
              </a:rPr>
              <a:t>Moderna</a:t>
            </a:r>
            <a:r>
              <a:rPr lang="en-US" sz="1050" dirty="0">
                <a:latin typeface="Arial" charset="0"/>
                <a:cs typeface="Arial" charset="0"/>
              </a:rPr>
              <a:t>, Zipcar, Curriculum Associates, </a:t>
            </a:r>
            <a:r>
              <a:rPr lang="en-US" sz="1050" dirty="0" err="1">
                <a:latin typeface="Arial" charset="0"/>
                <a:cs typeface="Arial" charset="0"/>
              </a:rPr>
              <a:t>Clabs</a:t>
            </a:r>
            <a:endParaRPr lang="en-US" sz="1050" dirty="0">
              <a:latin typeface="Arial" charset="0"/>
              <a:cs typeface="Arial" charset="0"/>
            </a:endParaRP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Diversity of old vs new companies: Lotus 123, 3Com, Analog Devices, </a:t>
            </a:r>
            <a:r>
              <a:rPr lang="en-US" sz="1050" dirty="0" err="1">
                <a:latin typeface="Arial" charset="0"/>
                <a:cs typeface="Arial" charset="0"/>
              </a:rPr>
              <a:t>DropBox</a:t>
            </a:r>
            <a:r>
              <a:rPr lang="en-US" sz="1050" dirty="0">
                <a:latin typeface="Arial" charset="0"/>
                <a:cs typeface="Arial" charset="0"/>
              </a:rPr>
              <a:t>, </a:t>
            </a:r>
            <a:r>
              <a:rPr lang="en-US" sz="1050" dirty="0" err="1">
                <a:latin typeface="Arial" charset="0"/>
                <a:cs typeface="Arial" charset="0"/>
              </a:rPr>
              <a:t>Moderna</a:t>
            </a:r>
            <a:r>
              <a:rPr lang="en-US" sz="1050" dirty="0">
                <a:latin typeface="Arial" charset="0"/>
                <a:cs typeface="Arial" charset="0"/>
              </a:rPr>
              <a:t>, </a:t>
            </a:r>
            <a:r>
              <a:rPr lang="en-US" sz="1050" dirty="0" err="1">
                <a:latin typeface="Arial" charset="0"/>
                <a:cs typeface="Arial" charset="0"/>
              </a:rPr>
              <a:t>Bitsight</a:t>
            </a:r>
            <a:endParaRPr lang="en-US" sz="1050" dirty="0">
              <a:latin typeface="Arial" charset="0"/>
              <a:cs typeface="Arial" charset="0"/>
            </a:endParaRP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Diversity of company size: $100MM-$5B+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Diversity of Age of Founders: 21-50+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Gender diversity: 17% female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Primarily US based</a:t>
            </a:r>
            <a:endParaRPr lang="en-US" sz="135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500" dirty="0">
                <a:latin typeface="Arial" charset="0"/>
                <a:cs typeface="Arial" charset="0"/>
              </a:rPr>
              <a:t>Invited 1 successful entrepreneur to class to discuss each of the top 10 obstacles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Strong confidentiality clause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1 page writeup beforehand 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In depth discussions with the students and professors</a:t>
            </a: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3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7304255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10AFD-447D-D6D2-4C90-7FEDBD087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D1CC5057-6507-AE41-DC18-5F89B928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Another solution: UNIQUE Startups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A6D0EB12-B1B4-6C3A-1850-B61D2BC85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870282"/>
            <a:ext cx="67437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Identify a Global niche and OWN it!!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India ?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Israel ?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Dubai ?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Create a supporting ecosystem that </a:t>
            </a:r>
            <a:r>
              <a:rPr lang="en-US" sz="1350" i="1" dirty="0">
                <a:latin typeface="Arial" charset="0"/>
                <a:cs typeface="Arial" charset="0"/>
              </a:rPr>
              <a:t>amplifies, sustains </a:t>
            </a:r>
            <a:r>
              <a:rPr lang="en-US" sz="1350" dirty="0">
                <a:latin typeface="Arial" charset="0"/>
                <a:cs typeface="Arial" charset="0"/>
              </a:rPr>
              <a:t>and </a:t>
            </a:r>
            <a:r>
              <a:rPr lang="en-US" sz="1350" i="1" dirty="0">
                <a:latin typeface="Arial" charset="0"/>
                <a:cs typeface="Arial" charset="0"/>
              </a:rPr>
              <a:t>locks in </a:t>
            </a:r>
            <a:r>
              <a:rPr lang="en-US" sz="1350" dirty="0">
                <a:latin typeface="Arial" charset="0"/>
                <a:cs typeface="Arial" charset="0"/>
              </a:rPr>
              <a:t>that niche</a:t>
            </a:r>
            <a:endParaRPr lang="en-US" sz="1350" i="1" dirty="0">
              <a:latin typeface="Arial" charset="0"/>
              <a:cs typeface="Arial" charset="0"/>
            </a:endParaRP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Universities, Investors, mentors, talent, incubators/venture studios, access to markets, bankers, legal framework </a:t>
            </a:r>
            <a:r>
              <a:rPr lang="en-US" sz="1050" dirty="0" err="1">
                <a:latin typeface="Arial" charset="0"/>
                <a:cs typeface="Arial" charset="0"/>
              </a:rPr>
              <a:t>etc</a:t>
            </a:r>
            <a:r>
              <a:rPr lang="en-US" sz="1050" dirty="0">
                <a:latin typeface="Arial" charset="0"/>
                <a:cs typeface="Arial" charset="0"/>
              </a:rPr>
              <a:t>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Invest in thought leadership &amp; marketing for that niche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Social media, influencers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Conferences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2DD5050B-53AE-9FFC-A7E4-58DBE4AB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30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262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C4A22-FA96-A13A-927C-AB229602C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CB136360-1D2D-289E-42EF-1603C8D5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Other Solutions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899E4DBA-3444-CB0A-F1E9-3A584EB0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870282"/>
            <a:ext cx="67437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Become an AI-First company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Dramatically reduces cost and time for development/GTM/Ops/Hiring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No constraints on access to specialized knowledge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Ride the AI momentum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Leverage Diaspora in the US</a:t>
            </a:r>
            <a:endParaRPr lang="en-US" sz="1350" i="1" dirty="0">
              <a:latin typeface="Arial" charset="0"/>
              <a:cs typeface="Arial" charset="0"/>
            </a:endParaRP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Israel-American, TIE, OPEN, </a:t>
            </a:r>
            <a:r>
              <a:rPr lang="en-US" sz="1050" dirty="0" err="1">
                <a:latin typeface="Arial" charset="0"/>
                <a:cs typeface="Arial" charset="0"/>
              </a:rPr>
              <a:t>etc</a:t>
            </a:r>
            <a:r>
              <a:rPr lang="en-US" sz="1050" dirty="0">
                <a:latin typeface="Arial" charset="0"/>
                <a:cs typeface="Arial" charset="0"/>
              </a:rPr>
              <a:t> </a:t>
            </a:r>
          </a:p>
          <a:p>
            <a:pPr marL="596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Leverage Govt initiatives/funding/buying power </a:t>
            </a:r>
            <a:r>
              <a:rPr lang="en-US" sz="1350" dirty="0" err="1">
                <a:latin typeface="Arial" charset="0"/>
                <a:cs typeface="Arial" charset="0"/>
              </a:rPr>
              <a:t>etc</a:t>
            </a:r>
            <a:endParaRPr lang="en-US" sz="1350" i="1" dirty="0">
              <a:latin typeface="Arial" charset="0"/>
              <a:cs typeface="Arial" charset="0"/>
            </a:endParaRPr>
          </a:p>
          <a:p>
            <a:pPr marL="11430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Tokenization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Allows access to global capital efficiently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Growth industry</a:t>
            </a:r>
          </a:p>
          <a:p>
            <a:pPr marL="596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Singles NOT Home runs 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Serial entrepreneurs have LOTS more options and are FAR more successful 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6AEDDF01-CBBA-11C1-575D-7888ADEF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31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7244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Some Observations from the Survey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r>
              <a:rPr lang="en-US" sz="1350" dirty="0">
                <a:latin typeface="Arial" charset="0"/>
                <a:cs typeface="Arial" charset="0"/>
              </a:rPr>
              <a:t>Top 3 obstacles ?</a:t>
            </a:r>
            <a:endParaRPr lang="en-US" sz="450" dirty="0">
              <a:latin typeface="Arial" charset="0"/>
              <a:cs typeface="Arial" charset="0"/>
            </a:endParaRPr>
          </a:p>
          <a:p>
            <a:pPr marL="342900" lvl="1" indent="0">
              <a:buNone/>
            </a:pPr>
            <a:endParaRPr lang="en-US" sz="1200" dirty="0">
              <a:latin typeface="Arial" charset="0"/>
              <a:cs typeface="Arial" charset="0"/>
            </a:endParaRP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4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83284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Founding Years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r>
              <a:rPr lang="en-US" sz="1350" dirty="0">
                <a:latin typeface="Arial" charset="0"/>
                <a:cs typeface="Arial" charset="0"/>
              </a:rPr>
              <a:t>Top Obstacles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Product-market Fit (2x)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Finding co-founder and initial team</a:t>
            </a:r>
          </a:p>
          <a:p>
            <a:pPr lvl="1"/>
            <a:r>
              <a:rPr lang="en-US" sz="1050" dirty="0">
                <a:latin typeface="Arial" charset="0"/>
                <a:cs typeface="Arial" charset="0"/>
              </a:rPr>
              <a:t>Fundraising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5</a:t>
            </a:fld>
            <a:endParaRPr lang="en-US" sz="105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9AF2D2-8D44-F947-8AF6-1F2FBA0C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000250"/>
            <a:ext cx="5272087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7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What is Product Market Fit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/>
          <a:lstStyle/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It means you have </a:t>
            </a:r>
            <a:r>
              <a:rPr lang="en-US" sz="1350" i="1" dirty="0">
                <a:latin typeface="Arial" charset="0"/>
                <a:cs typeface="Arial" charset="0"/>
              </a:rPr>
              <a:t>significant, sustained </a:t>
            </a:r>
            <a:r>
              <a:rPr lang="en-US" sz="1350" dirty="0">
                <a:latin typeface="Arial" charset="0"/>
                <a:cs typeface="Arial" charset="0"/>
              </a:rPr>
              <a:t>demand for your product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35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6</a:t>
            </a:fld>
            <a:endParaRPr lang="en-US" sz="1050"/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C6E99D48-2410-C48D-284D-4B0A2F4D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446274"/>
            <a:ext cx="5200399" cy="346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3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Signs &amp; Metrics of PMF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800100"/>
            <a:ext cx="6743700" cy="4114800"/>
          </a:xfrm>
        </p:spPr>
        <p:txBody>
          <a:bodyPr/>
          <a:lstStyle/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High growth rate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Product shows high levels of user engagement and conversion </a:t>
            </a: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Sales cycles are fast</a:t>
            </a:r>
          </a:p>
          <a:p>
            <a:pPr marL="342900" lvl="1" indent="0">
              <a:buNone/>
            </a:pPr>
            <a:endParaRPr lang="en-US" sz="120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Customer Retention Rate &gt;50%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CLV/CAC &gt;3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NPS &gt; 70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Sean Ellis Metric &gt; 40%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7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784270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Arial" charset="0"/>
                <a:cs typeface="Arial" charset="0"/>
              </a:rPr>
              <a:t>Product Market Fit: Common PMF obstacles that inhibit scaling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1157591"/>
            <a:ext cx="6743700" cy="3375498"/>
          </a:xfrm>
        </p:spPr>
        <p:txBody>
          <a:bodyPr/>
          <a:lstStyle/>
          <a:p>
            <a:pPr marL="0" indent="0">
              <a:buNone/>
            </a:pP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Skipping the PMF process because of services customers or in-house customers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Assuming that finding early adopters = achieving PMF</a:t>
            </a: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Premature Scaling</a:t>
            </a:r>
          </a:p>
          <a:p>
            <a:pPr marL="342900" lvl="1" indent="0">
              <a:buNone/>
            </a:pPr>
            <a:endParaRPr lang="en-US" sz="120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Not evolving PMF as the company scales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350" dirty="0">
              <a:latin typeface="Arial" charset="0"/>
              <a:cs typeface="Arial" charset="0"/>
            </a:endParaRP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8</a:t>
            </a:fld>
            <a:endParaRPr lang="en-US" sz="105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858000" cy="571500"/>
          </a:xfrm>
        </p:spPr>
        <p:txBody>
          <a:bodyPr/>
          <a:lstStyle/>
          <a:p>
            <a:r>
              <a:rPr lang="en-US" sz="2400" dirty="0">
                <a:latin typeface="Arial" charset="0"/>
                <a:cs typeface="Arial" charset="0"/>
              </a:rPr>
              <a:t>Founding Years: Founding Teams That Scale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1200150" y="914400"/>
            <a:ext cx="6743700" cy="4114800"/>
          </a:xfrm>
        </p:spPr>
        <p:txBody>
          <a:bodyPr>
            <a:normAutofit lnSpcReduction="10000"/>
          </a:bodyPr>
          <a:lstStyle/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Teams NOT individuals </a:t>
            </a:r>
          </a:p>
          <a:p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500" dirty="0">
                <a:latin typeface="Arial" charset="0"/>
                <a:cs typeface="Arial" charset="0"/>
              </a:rPr>
              <a:t>Characteristics of successful founders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Over-achievers, passionate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Tenacious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Willing to have co-founders who have diverse backgrounds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Listen to diverse view-points and synthesize into actionable plans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Learn from failures</a:t>
            </a:r>
          </a:p>
          <a:p>
            <a:pPr marL="342900" lvl="1" indent="0">
              <a:buNone/>
            </a:pPr>
            <a:endParaRPr lang="en-US" sz="10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Age of successful founders ? </a:t>
            </a:r>
          </a:p>
          <a:p>
            <a:pPr lvl="1"/>
            <a:r>
              <a:rPr lang="en-US" sz="1200" dirty="0">
                <a:latin typeface="Arial" charset="0"/>
                <a:cs typeface="Arial" charset="0"/>
              </a:rPr>
              <a:t>Age is less important than </a:t>
            </a:r>
            <a:r>
              <a:rPr lang="en-US" sz="1200" i="1" dirty="0">
                <a:latin typeface="Arial" charset="0"/>
                <a:cs typeface="Arial" charset="0"/>
              </a:rPr>
              <a:t>experience </a:t>
            </a:r>
            <a:r>
              <a:rPr lang="en-US" sz="1200" dirty="0">
                <a:latin typeface="Arial" charset="0"/>
                <a:cs typeface="Arial" charset="0"/>
              </a:rPr>
              <a:t>as an entrepreneur </a:t>
            </a:r>
          </a:p>
          <a:p>
            <a:pPr lvl="1"/>
            <a:endParaRPr lang="en-US" sz="9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Mix of corporate &amp; startups members across the LT and the entire organization </a:t>
            </a: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Biggest challenge for corporate spinoffs is “un-learning” big company culture and processes</a:t>
            </a:r>
          </a:p>
          <a:p>
            <a:pPr marL="11430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r>
              <a:rPr lang="en-US" sz="1350" dirty="0">
                <a:latin typeface="Arial" charset="0"/>
                <a:cs typeface="Arial" charset="0"/>
              </a:rPr>
              <a:t>Hire a good lawyer and put everything in writing</a:t>
            </a:r>
          </a:p>
          <a:p>
            <a:pPr marL="11430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350" dirty="0">
              <a:latin typeface="Arial" charset="0"/>
              <a:cs typeface="Arial" charset="0"/>
            </a:endParaRPr>
          </a:p>
          <a:p>
            <a:endParaRPr lang="en-US" sz="1500" dirty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US" sz="1500" dirty="0">
              <a:latin typeface="Arial" charset="0"/>
              <a:cs typeface="Arial" charset="0"/>
            </a:endParaRPr>
          </a:p>
          <a:p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1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1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>
              <a:defRPr sz="15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BD0AE0A-D6DE-424B-8F4E-8C14C49F9456}" type="slidenum">
              <a:rPr lang="en-US" sz="1050"/>
              <a:pPr/>
              <a:t>9</a:t>
            </a:fld>
            <a:endParaRPr lang="en-US" sz="105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12767</TotalTime>
  <Words>2318</Words>
  <Application>Microsoft Macintosh PowerPoint</Application>
  <PresentationFormat>On-screen Show (16:9)</PresentationFormat>
  <Paragraphs>449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Lato</vt:lpstr>
      <vt:lpstr>Arial</vt:lpstr>
      <vt:lpstr>Times New Roman</vt:lpstr>
      <vt:lpstr>Raleway</vt:lpstr>
      <vt:lpstr>Swiss</vt:lpstr>
      <vt:lpstr>    Scaling to $100MM!  Lessons from 150 successful founders</vt:lpstr>
      <vt:lpstr>Impetus for our research </vt:lpstr>
      <vt:lpstr>Our Approach</vt:lpstr>
      <vt:lpstr>Some Observations from the Survey</vt:lpstr>
      <vt:lpstr>Founding Years</vt:lpstr>
      <vt:lpstr>What is Product Market Fit</vt:lpstr>
      <vt:lpstr>Signs &amp; Metrics of PMF</vt:lpstr>
      <vt:lpstr>Product Market Fit: Common PMF obstacles that inhibit scaling</vt:lpstr>
      <vt:lpstr>Founding Years: Founding Teams That Scale</vt:lpstr>
      <vt:lpstr>Founding Years: Fundraising and VCs: Optimize for partners not valuation</vt:lpstr>
      <vt:lpstr>Founding Years: Fundraising &amp; VCs: Tips for first time CEOs</vt:lpstr>
      <vt:lpstr>Market Entry &amp; Early Growth</vt:lpstr>
      <vt:lpstr>Common GTM challenges that inhibit scaling</vt:lpstr>
      <vt:lpstr>Ineffective Execution</vt:lpstr>
      <vt:lpstr>Growth to $100MM+ </vt:lpstr>
      <vt:lpstr>Growth to 100MM+: GTM Challenges</vt:lpstr>
      <vt:lpstr>All Stages: Hiring/Growing/Replacing</vt:lpstr>
      <vt:lpstr>All Stages: Be prepared to pivot</vt:lpstr>
      <vt:lpstr>All Stages: Culture is the operating system of the company</vt:lpstr>
      <vt:lpstr>Christina Qi Domeyard, LP</vt:lpstr>
      <vt:lpstr>Kamal Quadir bKash</vt:lpstr>
      <vt:lpstr>Noor Sweid Global Ventures</vt:lpstr>
      <vt:lpstr>Robin Chase Zipcar</vt:lpstr>
      <vt:lpstr>Donna Levin care.com</vt:lpstr>
      <vt:lpstr>Drew Houston Dropbox</vt:lpstr>
      <vt:lpstr>Steve Fredette Toast</vt:lpstr>
      <vt:lpstr>Noubar Afeyan Moderna</vt:lpstr>
      <vt:lpstr>Emerging Market Dynamics: Access </vt:lpstr>
      <vt:lpstr>One Solution to Access: Global Startups  </vt:lpstr>
      <vt:lpstr>Another solution: UNIQUE Startups</vt:lpstr>
      <vt:lpstr>Other Solutions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How to build a sustainable Unicorn  Lessons from 150 successful founders</dc:title>
  <cp:lastModifiedBy>Imran Sayeed</cp:lastModifiedBy>
  <cp:revision>6</cp:revision>
  <dcterms:modified xsi:type="dcterms:W3CDTF">2025-08-11T15:53:56Z</dcterms:modified>
</cp:coreProperties>
</file>